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2" r:id="rId4"/>
    <p:sldId id="263" r:id="rId5"/>
    <p:sldId id="268" r:id="rId6"/>
    <p:sldId id="269" r:id="rId7"/>
    <p:sldId id="270" r:id="rId8"/>
    <p:sldId id="264" r:id="rId9"/>
    <p:sldId id="265" r:id="rId10"/>
    <p:sldId id="266" r:id="rId11"/>
    <p:sldId id="272" r:id="rId12"/>
    <p:sldId id="271" r:id="rId13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C45C-E65C-4C68-92E3-46A7CF76CB2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8167-0F42-4E94-BE1C-FA55CE84C9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17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C45C-E65C-4C68-92E3-46A7CF76CB2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8167-0F42-4E94-BE1C-FA55CE84C9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59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C45C-E65C-4C68-92E3-46A7CF76CB2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8167-0F42-4E94-BE1C-FA55CE84C9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86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C45C-E65C-4C68-92E3-46A7CF76CB2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8167-0F42-4E94-BE1C-FA55CE84C9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00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C45C-E65C-4C68-92E3-46A7CF76CB2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8167-0F42-4E94-BE1C-FA55CE84C9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02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C45C-E65C-4C68-92E3-46A7CF76CB2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8167-0F42-4E94-BE1C-FA55CE84C9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33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C45C-E65C-4C68-92E3-46A7CF76CB2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8167-0F42-4E94-BE1C-FA55CE84C9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74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C45C-E65C-4C68-92E3-46A7CF76CB2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8167-0F42-4E94-BE1C-FA55CE84C9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C45C-E65C-4C68-92E3-46A7CF76CB2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8167-0F42-4E94-BE1C-FA55CE84C9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8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C45C-E65C-4C68-92E3-46A7CF76CB2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8167-0F42-4E94-BE1C-FA55CE84C9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4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C45C-E65C-4C68-92E3-46A7CF76CB2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8167-0F42-4E94-BE1C-FA55CE84C9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4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4C45C-E65C-4C68-92E3-46A7CF76CB2F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28167-0F42-4E94-BE1C-FA55CE84C9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0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ECDB02F-E495-52AD-6511-1CB6E768029F}"/>
              </a:ext>
            </a:extLst>
          </p:cNvPr>
          <p:cNvSpPr/>
          <p:nvPr/>
        </p:nvSpPr>
        <p:spPr>
          <a:xfrm rot="21252774">
            <a:off x="774353" y="2009028"/>
            <a:ext cx="9951275" cy="25070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45FC5D2-00AF-A70A-8EE4-288A259C8652}"/>
              </a:ext>
            </a:extLst>
          </p:cNvPr>
          <p:cNvSpPr txBox="1"/>
          <p:nvPr/>
        </p:nvSpPr>
        <p:spPr>
          <a:xfrm>
            <a:off x="764722" y="2206386"/>
            <a:ext cx="10401300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tabLst>
                <a:tab pos="1938682" algn="l"/>
              </a:tabLst>
            </a:pPr>
            <a:r>
              <a:rPr lang="it-IT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Progetto «Educare Senza Confini» nelle scuole</a:t>
            </a:r>
          </a:p>
          <a:p>
            <a:pPr algn="ctr">
              <a:tabLst>
                <a:tab pos="1938682" algn="l"/>
              </a:tabLst>
            </a:pPr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Proposta formativa di informazione e sensibilizzazione </a:t>
            </a:r>
          </a:p>
          <a:p>
            <a:pPr algn="ctr">
              <a:tabLst>
                <a:tab pos="1938682" algn="l"/>
              </a:tabLst>
            </a:pPr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sul tema della migrazione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72E3903-5CCE-34AE-9665-164AC6416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505" y="3751592"/>
            <a:ext cx="3110214" cy="2073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3BBD755-664D-6C07-B845-136CB3AD5BE7}"/>
              </a:ext>
            </a:extLst>
          </p:cNvPr>
          <p:cNvSpPr txBox="1"/>
          <p:nvPr/>
        </p:nvSpPr>
        <p:spPr>
          <a:xfrm>
            <a:off x="839367" y="3751592"/>
            <a:ext cx="1040130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tabLst>
                <a:tab pos="1938682" algn="l"/>
              </a:tabLst>
            </a:pPr>
            <a:r>
              <a:rPr lang="it-IT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Per l’A.S. 2022-23</a:t>
            </a:r>
            <a:endParaRPr lang="it-IT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E56C1C5-F2DD-F84C-33F6-D391BAE1D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102" y="341999"/>
            <a:ext cx="2272047" cy="8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08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B10F48-19BB-1DFB-D6DD-23F658F16DFB}"/>
              </a:ext>
            </a:extLst>
          </p:cNvPr>
          <p:cNvSpPr txBox="1"/>
          <p:nvPr/>
        </p:nvSpPr>
        <p:spPr>
          <a:xfrm>
            <a:off x="2792866" y="512419"/>
            <a:ext cx="65975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938682" algn="l"/>
              </a:tabLst>
            </a:pPr>
            <a:r>
              <a:rPr lang="it-IT" sz="3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Aderire ad Educare Senza Confini</a:t>
            </a:r>
          </a:p>
          <a:p>
            <a:pPr algn="ctr"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CONTATTI E ORGANIZZAZIONE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E82BAE2-C16D-6C94-4654-E79B68ACA8F3}"/>
              </a:ext>
            </a:extLst>
          </p:cNvPr>
          <p:cNvSpPr txBox="1"/>
          <p:nvPr/>
        </p:nvSpPr>
        <p:spPr>
          <a:xfrm>
            <a:off x="433069" y="1664668"/>
            <a:ext cx="1131716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Il docente interessato alla realizzazione di Educare Senza Confini manifesta la sua intenzione alla Segreteria di Sophia, ai seguenti recapiti:</a:t>
            </a:r>
          </a:p>
          <a:p>
            <a:pPr>
              <a:tabLst>
                <a:tab pos="1938682" algn="l"/>
              </a:tabLst>
            </a:pPr>
            <a:endParaRPr lang="it-IT" sz="24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Telefono: 06 504 2489 / 331 757 7612</a:t>
            </a:r>
          </a:p>
          <a:p>
            <a:pPr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Mail: progettiscuole@sophiacoop.it </a:t>
            </a:r>
          </a:p>
          <a:p>
            <a:pPr>
              <a:tabLst>
                <a:tab pos="1938682" algn="l"/>
              </a:tabLst>
            </a:pPr>
            <a:endParaRPr lang="it-IT" sz="24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 organizzare un incontro il docente interessato dovrà seguire le procedure richieste dal proprio istituto. Inoltre, dovrà comunicare alla segreteria di progetto: </a:t>
            </a:r>
          </a:p>
          <a:p>
            <a:pPr marL="342900" indent="-342900">
              <a:buFont typeface="Wingdings" panose="05000000000000000000" pitchFamily="2" charset="2"/>
              <a:buChar char="§"/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Giorni e orari a disposizione per svolgere l’incontro.</a:t>
            </a:r>
          </a:p>
          <a:p>
            <a:pPr marL="342900" indent="-342900">
              <a:buFont typeface="Wingdings" panose="05000000000000000000" pitchFamily="2" charset="2"/>
              <a:buChar char="§"/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 modalità richiesta di svolgimento dell’incontro (in presenza o in DAD)</a:t>
            </a:r>
          </a:p>
          <a:p>
            <a:pPr marL="342900" indent="-342900">
              <a:buFont typeface="Wingdings" panose="05000000000000000000" pitchFamily="2" charset="2"/>
              <a:buChar char="§"/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 in presenza, l’aula dove si svolgerà l’incontro e la disponibilità o meno di LIM o pc e proiettore.  Se in DAD, la piattaforma che sarà utilizzata per svolgere l’incontro. </a:t>
            </a:r>
          </a:p>
          <a:p>
            <a:pPr>
              <a:tabLst>
                <a:tab pos="1938682" algn="l"/>
              </a:tabLst>
            </a:pPr>
            <a:endParaRPr lang="it-IT" sz="24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2D2DB70-E719-73B8-0C5F-137A3458A8B5}"/>
              </a:ext>
            </a:extLst>
          </p:cNvPr>
          <p:cNvCxnSpPr>
            <a:cxnSpLocks/>
          </p:cNvCxnSpPr>
          <p:nvPr/>
        </p:nvCxnSpPr>
        <p:spPr>
          <a:xfrm flipV="1">
            <a:off x="433069" y="968699"/>
            <a:ext cx="2171235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33B448F3-8210-EFDC-82CA-6A744CF07998}"/>
              </a:ext>
            </a:extLst>
          </p:cNvPr>
          <p:cNvCxnSpPr>
            <a:cxnSpLocks/>
          </p:cNvCxnSpPr>
          <p:nvPr/>
        </p:nvCxnSpPr>
        <p:spPr>
          <a:xfrm>
            <a:off x="9630137" y="968699"/>
            <a:ext cx="212009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CEA6D9-FFBD-D399-BF2C-C2031DF2B238}"/>
              </a:ext>
            </a:extLst>
          </p:cNvPr>
          <p:cNvSpPr txBox="1"/>
          <p:nvPr/>
        </p:nvSpPr>
        <p:spPr>
          <a:xfrm>
            <a:off x="433068" y="6258632"/>
            <a:ext cx="275291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938682" algn="l"/>
              </a:tabLst>
            </a:pPr>
            <a:r>
              <a:rPr lang="it-IT" b="1" dirty="0">
                <a:solidFill>
                  <a:srgbClr val="FFC000"/>
                </a:solidFill>
                <a:cs typeface="Calibri" panose="020F0502020204030204" pitchFamily="34" charset="0"/>
              </a:rPr>
              <a:t>Pagina 9\11</a:t>
            </a:r>
          </a:p>
        </p:txBody>
      </p:sp>
    </p:spTree>
    <p:extLst>
      <p:ext uri="{BB962C8B-B14F-4D97-AF65-F5344CB8AC3E}">
        <p14:creationId xmlns:p14="http://schemas.microsoft.com/office/powerpoint/2010/main" val="760565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B10F48-19BB-1DFB-D6DD-23F658F16DFB}"/>
              </a:ext>
            </a:extLst>
          </p:cNvPr>
          <p:cNvSpPr txBox="1"/>
          <p:nvPr/>
        </p:nvSpPr>
        <p:spPr>
          <a:xfrm>
            <a:off x="2792866" y="512419"/>
            <a:ext cx="65975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938682" algn="l"/>
              </a:tabLst>
            </a:pPr>
            <a:r>
              <a:rPr lang="it-IT" sz="3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L’entusiasmo di chi ha aderito </a:t>
            </a:r>
          </a:p>
          <a:p>
            <a:pPr algn="ctr"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BENEFICI ATTESI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E82BAE2-C16D-6C94-4654-E79B68ACA8F3}"/>
              </a:ext>
            </a:extLst>
          </p:cNvPr>
          <p:cNvSpPr txBox="1"/>
          <p:nvPr/>
        </p:nvSpPr>
        <p:spPr>
          <a:xfrm>
            <a:off x="433069" y="1556946"/>
            <a:ext cx="113171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938682" algn="l"/>
              </a:tabLst>
            </a:pPr>
            <a:r>
              <a:rPr lang="it-IT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Il progetto Educare Senza Confini provoca un cambiamento nella percezione del fenomeno migratorio su tre livelli:</a:t>
            </a:r>
          </a:p>
          <a:p>
            <a:pPr marL="342900" indent="-342900">
              <a:buFont typeface="Wingdings" panose="05000000000000000000" pitchFamily="2" charset="2"/>
              <a:buChar char="§"/>
              <a:tabLst>
                <a:tab pos="1938682" algn="l"/>
              </a:tabLst>
            </a:pPr>
            <a:r>
              <a:rPr lang="it-IT" sz="20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Il livello conoscitivo</a:t>
            </a:r>
            <a:r>
              <a:rPr lang="it-IT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gli studenti dimostrano un’accresciuta conoscenza dell’immigrazione dal punto di vista numerico, economico e legale.</a:t>
            </a:r>
          </a:p>
          <a:p>
            <a:pPr marL="342900" indent="-342900">
              <a:buFont typeface="Wingdings" panose="05000000000000000000" pitchFamily="2" charset="2"/>
              <a:buChar char="§"/>
              <a:tabLst>
                <a:tab pos="1938682" algn="l"/>
              </a:tabLst>
            </a:pPr>
            <a:r>
              <a:rPr lang="it-IT" sz="20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Il livello percettivo</a:t>
            </a:r>
            <a:r>
              <a:rPr lang="it-IT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gli studenti maturano una nuova visione del fenomeno migratorio in</a:t>
            </a:r>
          </a:p>
          <a:p>
            <a:pPr>
              <a:tabLst>
                <a:tab pos="1938682" algn="l"/>
              </a:tabLst>
            </a:pPr>
            <a:r>
              <a:rPr lang="it-IT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tema di sbarchi e di presenza di migranti sul territorio.</a:t>
            </a:r>
          </a:p>
          <a:p>
            <a:pPr marL="342900" indent="-342900">
              <a:buFont typeface="Wingdings" panose="05000000000000000000" pitchFamily="2" charset="2"/>
              <a:buChar char="§"/>
              <a:tabLst>
                <a:tab pos="1938682" algn="l"/>
              </a:tabLst>
            </a:pPr>
            <a:r>
              <a:rPr lang="it-IT" sz="20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Il livello affettivo</a:t>
            </a:r>
            <a:r>
              <a:rPr lang="it-IT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gli studenti maturano l’associazione immigrazione-amicizia, mentre diminuisce l’associazione immigrazione-fastidio.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2D2DB70-E719-73B8-0C5F-137A3458A8B5}"/>
              </a:ext>
            </a:extLst>
          </p:cNvPr>
          <p:cNvCxnSpPr>
            <a:cxnSpLocks/>
          </p:cNvCxnSpPr>
          <p:nvPr/>
        </p:nvCxnSpPr>
        <p:spPr>
          <a:xfrm flipV="1">
            <a:off x="433069" y="968699"/>
            <a:ext cx="2171235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33B448F3-8210-EFDC-82CA-6A744CF07998}"/>
              </a:ext>
            </a:extLst>
          </p:cNvPr>
          <p:cNvCxnSpPr>
            <a:cxnSpLocks/>
          </p:cNvCxnSpPr>
          <p:nvPr/>
        </p:nvCxnSpPr>
        <p:spPr>
          <a:xfrm>
            <a:off x="9630137" y="968699"/>
            <a:ext cx="212009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CEA6D9-FFBD-D399-BF2C-C2031DF2B238}"/>
              </a:ext>
            </a:extLst>
          </p:cNvPr>
          <p:cNvSpPr txBox="1"/>
          <p:nvPr/>
        </p:nvSpPr>
        <p:spPr>
          <a:xfrm>
            <a:off x="433068" y="6258632"/>
            <a:ext cx="275291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938682" algn="l"/>
              </a:tabLst>
            </a:pPr>
            <a:r>
              <a:rPr lang="it-IT" b="1" dirty="0">
                <a:solidFill>
                  <a:srgbClr val="FFC000"/>
                </a:solidFill>
                <a:cs typeface="Calibri" panose="020F0502020204030204" pitchFamily="34" charset="0"/>
              </a:rPr>
              <a:t>Pagina 10\11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243704A-0F8D-D2CE-486B-A05679465B92}"/>
              </a:ext>
            </a:extLst>
          </p:cNvPr>
          <p:cNvSpPr txBox="1"/>
          <p:nvPr/>
        </p:nvSpPr>
        <p:spPr>
          <a:xfrm>
            <a:off x="662021" y="4415620"/>
            <a:ext cx="4824379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938682" algn="l"/>
              </a:tabLst>
            </a:pPr>
            <a:r>
              <a:rPr lang="it-IT" sz="1600" b="0" i="1" dirty="0">
                <a:solidFill>
                  <a:srgbClr val="5F5F5F"/>
                </a:solidFill>
                <a:effectLst/>
                <a:latin typeface="Lato" panose="020F0502020204030203" pitchFamily="34" charset="0"/>
              </a:rPr>
              <a:t>«[…] D'ora in poi, sapremo cosa significa affrontare un viaggio per andare verso l'ignoto e guarderemo con occhi diversi ogni ragazzo che vende fazzoletti per strada. </a:t>
            </a:r>
            <a:r>
              <a:rPr lang="it-IT" sz="1600" b="1" i="1" dirty="0">
                <a:solidFill>
                  <a:srgbClr val="5F5F5F"/>
                </a:solidFill>
                <a:effectLst/>
                <a:latin typeface="Lato" panose="020F0502020204030203" pitchFamily="34" charset="0"/>
              </a:rPr>
              <a:t>Sappiamo che in lui si nasconde </a:t>
            </a:r>
            <a:r>
              <a:rPr lang="it-IT" sz="1600" b="1" i="1" dirty="0" err="1">
                <a:solidFill>
                  <a:srgbClr val="5F5F5F"/>
                </a:solidFill>
                <a:effectLst/>
                <a:latin typeface="Lato" panose="020F0502020204030203" pitchFamily="34" charset="0"/>
              </a:rPr>
              <a:t>Dullal</a:t>
            </a:r>
            <a:r>
              <a:rPr lang="it-IT" sz="1600" b="1" i="1" dirty="0">
                <a:solidFill>
                  <a:srgbClr val="5F5F5F"/>
                </a:solidFill>
                <a:effectLst/>
                <a:latin typeface="Lato" panose="020F0502020204030203" pitchFamily="34" charset="0"/>
              </a:rPr>
              <a:t> e conosciamo già qualcosa della sua vita.»</a:t>
            </a:r>
          </a:p>
          <a:p>
            <a:pPr>
              <a:tabLst>
                <a:tab pos="1938682" algn="l"/>
              </a:tabLst>
            </a:pPr>
            <a:r>
              <a:rPr lang="it-IT" sz="1400" b="1" dirty="0">
                <a:solidFill>
                  <a:srgbClr val="5F5F5F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Lavoro di classe dell’ITIS Majorana</a:t>
            </a:r>
            <a:endParaRPr lang="it-IT" sz="16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592BD38-3858-8E61-7A4C-38AA3A86497C}"/>
              </a:ext>
            </a:extLst>
          </p:cNvPr>
          <p:cNvSpPr txBox="1"/>
          <p:nvPr/>
        </p:nvSpPr>
        <p:spPr>
          <a:xfrm>
            <a:off x="5652679" y="4111491"/>
            <a:ext cx="609755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i="1" dirty="0">
                <a:solidFill>
                  <a:srgbClr val="5F5F5F"/>
                </a:solidFill>
                <a:latin typeface="Lato" panose="020F0502020204030203" pitchFamily="34" charset="0"/>
              </a:rPr>
              <a:t>«I ragazzi hanno seguito con viva ammirazione e interesse puro il racconto di </a:t>
            </a:r>
            <a:r>
              <a:rPr lang="it-IT" sz="1600" i="1" dirty="0" err="1">
                <a:solidFill>
                  <a:srgbClr val="5F5F5F"/>
                </a:solidFill>
                <a:latin typeface="Lato" panose="020F0502020204030203" pitchFamily="34" charset="0"/>
              </a:rPr>
              <a:t>Dullal</a:t>
            </a:r>
            <a:r>
              <a:rPr lang="it-IT" sz="1600" i="1" dirty="0">
                <a:solidFill>
                  <a:srgbClr val="5F5F5F"/>
                </a:solidFill>
                <a:latin typeface="Lato" panose="020F0502020204030203" pitchFamily="34" charset="0"/>
              </a:rPr>
              <a:t> per tre ore di seguito,  bombardandolo di domande e richieste di chiarimenti. Lui non si è  mai fermato, anzi, nonostante la fpp2, non si è sottratto alle loro curiosità.</a:t>
            </a:r>
          </a:p>
          <a:p>
            <a:pPr algn="l"/>
            <a:r>
              <a:rPr lang="it-IT" sz="1600" i="1" dirty="0">
                <a:solidFill>
                  <a:srgbClr val="5F5F5F"/>
                </a:solidFill>
                <a:latin typeface="Lato" panose="020F0502020204030203" pitchFamily="34" charset="0"/>
              </a:rPr>
              <a:t>Un applauso da parte di tutto il gruppo e da parte mia a questo ragazzo gentile e garbato che con umiltà si è  prestato a firmare le copie dei testi, a farsi fotografare con il gruppo,  a rispondere anche alle domande più personali.» </a:t>
            </a:r>
            <a:r>
              <a:rPr lang="it-IT" sz="1400" b="1" dirty="0">
                <a:solidFill>
                  <a:srgbClr val="5F5F5F"/>
                </a:solidFill>
                <a:latin typeface="Lato" panose="020F0502020204030203" pitchFamily="34" charset="0"/>
                <a:cs typeface="Times New Roman" panose="02020603050405020304" pitchFamily="18" charset="0"/>
              </a:rPr>
              <a:t>Prof. Di Francesco </a:t>
            </a:r>
          </a:p>
        </p:txBody>
      </p:sp>
    </p:spTree>
    <p:extLst>
      <p:ext uri="{BB962C8B-B14F-4D97-AF65-F5344CB8AC3E}">
        <p14:creationId xmlns:p14="http://schemas.microsoft.com/office/powerpoint/2010/main" val="1605191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07B132BC-3EE9-FEF9-1CEC-E145D8D46FFE}"/>
              </a:ext>
            </a:extLst>
          </p:cNvPr>
          <p:cNvSpPr/>
          <p:nvPr/>
        </p:nvSpPr>
        <p:spPr>
          <a:xfrm rot="21374091">
            <a:off x="496368" y="1825549"/>
            <a:ext cx="4807102" cy="279592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B10F48-19BB-1DFB-D6DD-23F658F16DFB}"/>
              </a:ext>
            </a:extLst>
          </p:cNvPr>
          <p:cNvSpPr txBox="1"/>
          <p:nvPr/>
        </p:nvSpPr>
        <p:spPr>
          <a:xfrm>
            <a:off x="2792866" y="491645"/>
            <a:ext cx="65975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938682" algn="l"/>
              </a:tabLst>
            </a:pPr>
            <a:r>
              <a:rPr lang="it-IT" sz="3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Il team del progetto </a:t>
            </a:r>
          </a:p>
          <a:p>
            <a:pPr algn="ctr"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COOPERATIVA SOPHIA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E82BAE2-C16D-6C94-4654-E79B68ACA8F3}"/>
              </a:ext>
            </a:extLst>
          </p:cNvPr>
          <p:cNvSpPr txBox="1"/>
          <p:nvPr/>
        </p:nvSpPr>
        <p:spPr>
          <a:xfrm>
            <a:off x="6096000" y="1670733"/>
            <a:ext cx="565423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 Cooperativa Sophia nasce nel 2013 a Roma </a:t>
            </a:r>
            <a:r>
              <a:rPr lang="it-IT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ed è un luogo dove giovani e migranti hanno la missione di promuovere tramite il lavoro la scoperta del valore di ogni Persona. </a:t>
            </a:r>
          </a:p>
          <a:p>
            <a:endParaRPr lang="it-IT" sz="20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2000" b="1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20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2000" b="1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2000" b="1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0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Sophia ha strutturato una solida metodologia di formazione</a:t>
            </a:r>
            <a:r>
              <a:rPr lang="it-IT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per le scuole: </a:t>
            </a:r>
            <a:r>
              <a:rPr lang="it-IT" sz="2000" b="1" i="1" u="sng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Information and Knowledge for </a:t>
            </a:r>
            <a:r>
              <a:rPr lang="it-IT" sz="2000" b="1" i="1" u="sng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Change</a:t>
            </a:r>
            <a:r>
              <a:rPr lang="it-IT" sz="20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che le ha permesso di replicare il progetto educativo in tutta Italia e in due paesi africani (Senegal e Guinea) mantenendo alta l’efficacia del progetto.</a:t>
            </a:r>
            <a:endParaRPr lang="it-IT" sz="2000" b="1" i="1" u="sng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2D2DB70-E719-73B8-0C5F-137A3458A8B5}"/>
              </a:ext>
            </a:extLst>
          </p:cNvPr>
          <p:cNvCxnSpPr>
            <a:cxnSpLocks/>
          </p:cNvCxnSpPr>
          <p:nvPr/>
        </p:nvCxnSpPr>
        <p:spPr>
          <a:xfrm>
            <a:off x="433069" y="968700"/>
            <a:ext cx="346759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33B448F3-8210-EFDC-82CA-6A744CF07998}"/>
              </a:ext>
            </a:extLst>
          </p:cNvPr>
          <p:cNvCxnSpPr>
            <a:cxnSpLocks/>
          </p:cNvCxnSpPr>
          <p:nvPr/>
        </p:nvCxnSpPr>
        <p:spPr>
          <a:xfrm>
            <a:off x="8090704" y="968698"/>
            <a:ext cx="3659529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Immagine che contiene testo, persona, uomo, inpiedi&#10;&#10;Descrizione generata automaticamente">
            <a:extLst>
              <a:ext uri="{FF2B5EF4-FFF2-40B4-BE49-F238E27FC236}">
                <a16:creationId xmlns:a16="http://schemas.microsoft.com/office/drawing/2014/main" id="{4BCA4E8F-D064-B22B-C503-DC5A96AB9A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9113" r="1805" b="7170"/>
          <a:stretch/>
        </p:blipFill>
        <p:spPr>
          <a:xfrm>
            <a:off x="586057" y="1511064"/>
            <a:ext cx="4502568" cy="3055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6F9439D-6270-212D-85CE-376317237ED7}"/>
              </a:ext>
            </a:extLst>
          </p:cNvPr>
          <p:cNvSpPr txBox="1"/>
          <p:nvPr/>
        </p:nvSpPr>
        <p:spPr>
          <a:xfrm>
            <a:off x="463215" y="4945120"/>
            <a:ext cx="54455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Nella foto: Mor Amar, socio fondatore di Sophia; Erminia Florio, ricercatrice sul tema della migrazione, valuta l’impatto del progetto; </a:t>
            </a:r>
            <a:r>
              <a:rPr lang="it-IT" sz="1600" b="1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Dullal</a:t>
            </a:r>
            <a:r>
              <a:rPr lang="it-IT" sz="16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Ghosh</a:t>
            </a:r>
            <a:r>
              <a:rPr lang="it-IT" sz="16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esperto formatore e Erik Conte, coordina e insegna per Educare Senza Confini.</a:t>
            </a:r>
            <a:endParaRPr lang="it-IT" sz="1600" b="1" i="1" u="sng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9227878-44A2-A2F3-0711-EB113A7C7402}"/>
              </a:ext>
            </a:extLst>
          </p:cNvPr>
          <p:cNvSpPr txBox="1"/>
          <p:nvPr/>
        </p:nvSpPr>
        <p:spPr>
          <a:xfrm>
            <a:off x="433068" y="6258632"/>
            <a:ext cx="275291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938682" algn="l"/>
              </a:tabLst>
            </a:pPr>
            <a:r>
              <a:rPr lang="it-IT" b="1" dirty="0">
                <a:solidFill>
                  <a:srgbClr val="FFC000"/>
                </a:solidFill>
                <a:cs typeface="Calibri" panose="020F0502020204030204" pitchFamily="34" charset="0"/>
              </a:rPr>
              <a:t>Pagina 11\11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6019EEC-77FF-B0A2-1DC2-DE21ADC2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092" y="3024099"/>
            <a:ext cx="2272047" cy="8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85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7913A6D-8E5F-9691-3027-F7032D68B314}"/>
              </a:ext>
            </a:extLst>
          </p:cNvPr>
          <p:cNvSpPr/>
          <p:nvPr/>
        </p:nvSpPr>
        <p:spPr>
          <a:xfrm rot="21386726">
            <a:off x="7082856" y="1872018"/>
            <a:ext cx="4692089" cy="422540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B10F48-19BB-1DFB-D6DD-23F658F16DFB}"/>
              </a:ext>
            </a:extLst>
          </p:cNvPr>
          <p:cNvSpPr txBox="1"/>
          <p:nvPr/>
        </p:nvSpPr>
        <p:spPr>
          <a:xfrm>
            <a:off x="2939970" y="485864"/>
            <a:ext cx="63033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938682" algn="l"/>
              </a:tabLst>
            </a:pPr>
            <a:r>
              <a:rPr lang="it-IT" sz="3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Riscoprire la migrazione in classe</a:t>
            </a:r>
          </a:p>
          <a:p>
            <a:pPr algn="ctr"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OBIETTIVI FORMATIVI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E82BAE2-C16D-6C94-4654-E79B68ACA8F3}"/>
              </a:ext>
            </a:extLst>
          </p:cNvPr>
          <p:cNvSpPr txBox="1"/>
          <p:nvPr/>
        </p:nvSpPr>
        <p:spPr>
          <a:xfrm>
            <a:off x="433069" y="1869058"/>
            <a:ext cx="65233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938682" algn="l"/>
              </a:tabLst>
            </a:pPr>
            <a:r>
              <a:rPr lang="it-IT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Educare Senza Confini mira ad ottenere un cambiamento nella percezione del fenomeno migratorio da parte degli studenti. 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2D2DB70-E719-73B8-0C5F-137A3458A8B5}"/>
              </a:ext>
            </a:extLst>
          </p:cNvPr>
          <p:cNvCxnSpPr>
            <a:cxnSpLocks/>
          </p:cNvCxnSpPr>
          <p:nvPr/>
        </p:nvCxnSpPr>
        <p:spPr>
          <a:xfrm>
            <a:off x="433069" y="968700"/>
            <a:ext cx="2506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33B448F3-8210-EFDC-82CA-6A744CF07998}"/>
              </a:ext>
            </a:extLst>
          </p:cNvPr>
          <p:cNvCxnSpPr>
            <a:cxnSpLocks/>
          </p:cNvCxnSpPr>
          <p:nvPr/>
        </p:nvCxnSpPr>
        <p:spPr>
          <a:xfrm>
            <a:off x="9243332" y="968699"/>
            <a:ext cx="2506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A06D855-5835-2268-5DD7-2336E9CE4100}"/>
              </a:ext>
            </a:extLst>
          </p:cNvPr>
          <p:cNvSpPr txBox="1"/>
          <p:nvPr/>
        </p:nvSpPr>
        <p:spPr>
          <a:xfrm>
            <a:off x="433068" y="2701434"/>
            <a:ext cx="635263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938682" algn="l"/>
              </a:tabLst>
            </a:pPr>
            <a:r>
              <a:rPr lang="it-IT" sz="20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 combattere l'informazione distorta</a:t>
            </a:r>
            <a:r>
              <a:rPr lang="it-IT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i</a:t>
            </a:r>
          </a:p>
          <a:p>
            <a:pPr>
              <a:tabLst>
                <a:tab pos="1938682" algn="l"/>
              </a:tabLst>
            </a:pPr>
            <a:r>
              <a:rPr lang="it-IT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giovani sono messi in contatto con persone che testimoniano l'esperienza della loro migrazione. </a:t>
            </a:r>
          </a:p>
          <a:p>
            <a:pPr>
              <a:tabLst>
                <a:tab pos="1938682" algn="l"/>
              </a:tabLst>
            </a:pPr>
            <a:endParaRPr lang="it-IT" sz="20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938682" algn="l"/>
              </a:tabLst>
            </a:pPr>
            <a:r>
              <a:rPr lang="it-IT" sz="20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 combattere la superficialità </a:t>
            </a:r>
            <a:r>
              <a:rPr lang="it-IT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vengono presentati informazioni e dati le cui fonti sono sicure. </a:t>
            </a:r>
          </a:p>
          <a:p>
            <a:pPr>
              <a:tabLst>
                <a:tab pos="1938682" algn="l"/>
              </a:tabLst>
            </a:pPr>
            <a:endParaRPr lang="it-IT" sz="20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938682" algn="l"/>
              </a:tabLst>
            </a:pPr>
            <a:r>
              <a:rPr lang="it-IT" sz="20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 combattere la paura di essere "contro corrente", </a:t>
            </a:r>
            <a:r>
              <a:rPr lang="it-IT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il progetto aiuta gli studenti a consolidare i loro cambiamenti lasciando spazio all’espressione delle proprie idee.</a:t>
            </a:r>
            <a:endParaRPr lang="it-IT" sz="32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magine 12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EA9C09CD-AC44-2C87-E563-7CB2E6758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" t="1358" r="32962" b="-1358"/>
          <a:stretch/>
        </p:blipFill>
        <p:spPr>
          <a:xfrm>
            <a:off x="7133327" y="1857493"/>
            <a:ext cx="4409017" cy="4409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4E8D5278-0FD4-5E2C-AFF4-1AAC9DC93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876" y="4743017"/>
            <a:ext cx="1650357" cy="165035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ACF0609-D617-1F63-959C-FFA94D6E602C}"/>
              </a:ext>
            </a:extLst>
          </p:cNvPr>
          <p:cNvSpPr txBox="1"/>
          <p:nvPr/>
        </p:nvSpPr>
        <p:spPr>
          <a:xfrm>
            <a:off x="433068" y="6258632"/>
            <a:ext cx="275291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938682" algn="l"/>
              </a:tabLst>
            </a:pPr>
            <a:r>
              <a:rPr lang="it-IT" b="1" dirty="0">
                <a:solidFill>
                  <a:srgbClr val="FFC000"/>
                </a:solidFill>
                <a:cs typeface="Calibri" panose="020F0502020204030204" pitchFamily="34" charset="0"/>
              </a:rPr>
              <a:t>Pagina 1\11</a:t>
            </a:r>
          </a:p>
        </p:txBody>
      </p:sp>
    </p:spTree>
    <p:extLst>
      <p:ext uri="{BB962C8B-B14F-4D97-AF65-F5344CB8AC3E}">
        <p14:creationId xmlns:p14="http://schemas.microsoft.com/office/powerpoint/2010/main" val="1647807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B10F48-19BB-1DFB-D6DD-23F658F16DFB}"/>
              </a:ext>
            </a:extLst>
          </p:cNvPr>
          <p:cNvSpPr txBox="1"/>
          <p:nvPr/>
        </p:nvSpPr>
        <p:spPr>
          <a:xfrm>
            <a:off x="2797215" y="485412"/>
            <a:ext cx="65975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938682" algn="l"/>
              </a:tabLst>
            </a:pPr>
            <a:r>
              <a:rPr lang="it-IT" sz="3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 studenti di ogni età e provenienza</a:t>
            </a:r>
          </a:p>
          <a:p>
            <a:pPr algn="ctr"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 CHI E’ PENSATO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E82BAE2-C16D-6C94-4654-E79B68ACA8F3}"/>
              </a:ext>
            </a:extLst>
          </p:cNvPr>
          <p:cNvSpPr txBox="1"/>
          <p:nvPr/>
        </p:nvSpPr>
        <p:spPr>
          <a:xfrm>
            <a:off x="433069" y="1829786"/>
            <a:ext cx="113171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 gli studenti dai 12 ai 19 delle scuole medie e superiori di tutta Italia. </a:t>
            </a:r>
          </a:p>
          <a:p>
            <a:pPr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 2022:  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2D2DB70-E719-73B8-0C5F-137A3458A8B5}"/>
              </a:ext>
            </a:extLst>
          </p:cNvPr>
          <p:cNvCxnSpPr>
            <a:cxnSpLocks/>
          </p:cNvCxnSpPr>
          <p:nvPr/>
        </p:nvCxnSpPr>
        <p:spPr>
          <a:xfrm flipV="1">
            <a:off x="433069" y="968699"/>
            <a:ext cx="2171235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33B448F3-8210-EFDC-82CA-6A744CF07998}"/>
              </a:ext>
            </a:extLst>
          </p:cNvPr>
          <p:cNvCxnSpPr>
            <a:cxnSpLocks/>
          </p:cNvCxnSpPr>
          <p:nvPr/>
        </p:nvCxnSpPr>
        <p:spPr>
          <a:xfrm>
            <a:off x="9630137" y="968699"/>
            <a:ext cx="212009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e 11">
            <a:extLst>
              <a:ext uri="{FF2B5EF4-FFF2-40B4-BE49-F238E27FC236}">
                <a16:creationId xmlns:a16="http://schemas.microsoft.com/office/drawing/2014/main" id="{B79071A2-CB57-8313-DDEC-F643F6681C23}"/>
              </a:ext>
            </a:extLst>
          </p:cNvPr>
          <p:cNvSpPr/>
          <p:nvPr/>
        </p:nvSpPr>
        <p:spPr>
          <a:xfrm>
            <a:off x="723862" y="3404625"/>
            <a:ext cx="1897757" cy="1879041"/>
          </a:xfrm>
          <a:prstGeom prst="ellipse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+12.000 studenti formati</a:t>
            </a:r>
            <a:endParaRPr lang="en-US" sz="2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C3AA3079-3F90-75C6-EF15-C389B4B32CF5}"/>
              </a:ext>
            </a:extLst>
          </p:cNvPr>
          <p:cNvSpPr/>
          <p:nvPr/>
        </p:nvSpPr>
        <p:spPr>
          <a:xfrm>
            <a:off x="3085221" y="2494215"/>
            <a:ext cx="1897757" cy="1879041"/>
          </a:xfrm>
          <a:prstGeom prst="ellipse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120 </a:t>
            </a:r>
            <a:r>
              <a:rPr lang="it-IT" sz="23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istituti coinvolti</a:t>
            </a:r>
            <a:endParaRPr lang="en-US" sz="23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5ECEFCF2-F8D5-CCE1-D996-B0C7E98F3745}"/>
              </a:ext>
            </a:extLst>
          </p:cNvPr>
          <p:cNvSpPr/>
          <p:nvPr/>
        </p:nvSpPr>
        <p:spPr>
          <a:xfrm>
            <a:off x="4722963" y="3832133"/>
            <a:ext cx="1601900" cy="156339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+70 </a:t>
            </a:r>
            <a:r>
              <a:rPr lang="it-IT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SCUOLE MEDIE</a:t>
            </a:r>
            <a:endParaRPr lang="en-US" sz="2400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3C8C5479-8F0D-0693-D981-FE27E26F9DAA}"/>
              </a:ext>
            </a:extLst>
          </p:cNvPr>
          <p:cNvSpPr/>
          <p:nvPr/>
        </p:nvSpPr>
        <p:spPr>
          <a:xfrm>
            <a:off x="5861487" y="2456748"/>
            <a:ext cx="1601900" cy="156339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+50 </a:t>
            </a:r>
            <a:r>
              <a:rPr lang="it-IT" sz="15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SCUOLE SUPERIORI</a:t>
            </a:r>
            <a:endParaRPr lang="en-US" sz="1500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509FAD27-2AF4-1D54-1BF1-0E7ED74DC3FE}"/>
              </a:ext>
            </a:extLst>
          </p:cNvPr>
          <p:cNvSpPr/>
          <p:nvPr/>
        </p:nvSpPr>
        <p:spPr>
          <a:xfrm>
            <a:off x="2578287" y="4854399"/>
            <a:ext cx="1807102" cy="1738085"/>
          </a:xfrm>
          <a:prstGeom prst="ellipse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In tutte le regioni di Italia</a:t>
            </a:r>
            <a:endParaRPr lang="en-US" sz="2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62F73E2-F661-8DD8-012B-DE4A090EFCAD}"/>
              </a:ext>
            </a:extLst>
          </p:cNvPr>
          <p:cNvSpPr txBox="1"/>
          <p:nvPr/>
        </p:nvSpPr>
        <p:spPr>
          <a:xfrm>
            <a:off x="433068" y="6258632"/>
            <a:ext cx="275291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938682" algn="l"/>
              </a:tabLst>
            </a:pPr>
            <a:r>
              <a:rPr lang="it-IT" b="1" dirty="0">
                <a:solidFill>
                  <a:srgbClr val="FFC000"/>
                </a:solidFill>
                <a:cs typeface="Calibri" panose="020F0502020204030204" pitchFamily="34" charset="0"/>
              </a:rPr>
              <a:t>Pagina 2\11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5F34458-3747-D4BF-95E9-0B8B6208349B}"/>
              </a:ext>
            </a:extLst>
          </p:cNvPr>
          <p:cNvSpPr/>
          <p:nvPr/>
        </p:nvSpPr>
        <p:spPr>
          <a:xfrm>
            <a:off x="8026311" y="3182619"/>
            <a:ext cx="3078139" cy="290182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7C250D7-324D-4BC8-A01F-91847353A1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9" t="15850" r="12856" b="468"/>
          <a:stretch/>
        </p:blipFill>
        <p:spPr bwMode="auto">
          <a:xfrm rot="21364672">
            <a:off x="8061921" y="3150367"/>
            <a:ext cx="3006921" cy="3006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4983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B10F48-19BB-1DFB-D6DD-23F658F16DFB}"/>
              </a:ext>
            </a:extLst>
          </p:cNvPr>
          <p:cNvSpPr txBox="1"/>
          <p:nvPr/>
        </p:nvSpPr>
        <p:spPr>
          <a:xfrm>
            <a:off x="1094281" y="491645"/>
            <a:ext cx="100034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938682" algn="l"/>
              </a:tabLst>
            </a:pPr>
            <a:r>
              <a:rPr lang="it-IT" sz="3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 libro, due incontri e tre punti di vista sulla migrazione</a:t>
            </a:r>
          </a:p>
          <a:p>
            <a:pPr algn="ctr"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PERCORSO FORMATIVO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2D2DB70-E719-73B8-0C5F-137A3458A8B5}"/>
              </a:ext>
            </a:extLst>
          </p:cNvPr>
          <p:cNvCxnSpPr>
            <a:cxnSpLocks/>
          </p:cNvCxnSpPr>
          <p:nvPr/>
        </p:nvCxnSpPr>
        <p:spPr>
          <a:xfrm flipV="1">
            <a:off x="433069" y="968699"/>
            <a:ext cx="631802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33B448F3-8210-EFDC-82CA-6A744CF07998}"/>
              </a:ext>
            </a:extLst>
          </p:cNvPr>
          <p:cNvCxnSpPr>
            <a:cxnSpLocks/>
          </p:cNvCxnSpPr>
          <p:nvPr/>
        </p:nvCxnSpPr>
        <p:spPr>
          <a:xfrm>
            <a:off x="10985830" y="968699"/>
            <a:ext cx="76440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14059F8F-F86E-A805-5517-1FB01140B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7" t="233" r="10207" b="-233"/>
          <a:stretch/>
        </p:blipFill>
        <p:spPr>
          <a:xfrm>
            <a:off x="8299551" y="3107110"/>
            <a:ext cx="2910054" cy="2910054"/>
          </a:xfrm>
          <a:prstGeom prst="ellipse">
            <a:avLst/>
          </a:prstGeom>
        </p:spPr>
      </p:pic>
      <p:pic>
        <p:nvPicPr>
          <p:cNvPr id="12" name="Immagine 11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948C9DA5-8BA2-0E22-DF36-65145C77A5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0" r="16670"/>
          <a:stretch/>
        </p:blipFill>
        <p:spPr>
          <a:xfrm>
            <a:off x="4487092" y="2124892"/>
            <a:ext cx="3217815" cy="3217815"/>
          </a:xfrm>
          <a:prstGeom prst="ellipse">
            <a:avLst/>
          </a:prstGeom>
        </p:spPr>
      </p:pic>
      <p:pic>
        <p:nvPicPr>
          <p:cNvPr id="8" name="Immagine 7" descr="Immagine che contiene testo, interni, leggendo, bevanda&#10;&#10;Descrizione generata automaticamente">
            <a:extLst>
              <a:ext uri="{FF2B5EF4-FFF2-40B4-BE49-F238E27FC236}">
                <a16:creationId xmlns:a16="http://schemas.microsoft.com/office/drawing/2014/main" id="{C031CB6C-15C1-DFA0-9B97-88CD3A9123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982393" y="3284047"/>
            <a:ext cx="2910054" cy="2910054"/>
          </a:xfrm>
          <a:prstGeom prst="ellipse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673A66F-ECF0-4A38-CCE0-6EB55CD975B2}"/>
              </a:ext>
            </a:extLst>
          </p:cNvPr>
          <p:cNvSpPr txBox="1"/>
          <p:nvPr/>
        </p:nvSpPr>
        <p:spPr>
          <a:xfrm>
            <a:off x="577471" y="1938342"/>
            <a:ext cx="37097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La lettura da parte degli studenti di una storia di migrazione.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165A1C8-A128-8CB4-0B27-13ED1CB2571E}"/>
              </a:ext>
            </a:extLst>
          </p:cNvPr>
          <p:cNvSpPr txBox="1"/>
          <p:nvPr/>
        </p:nvSpPr>
        <p:spPr>
          <a:xfrm>
            <a:off x="4241145" y="5467408"/>
            <a:ext cx="37097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Incontro in classe con il migrante autore del libro.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E965546-8DC5-6E2A-AD4E-DB676433C0BC}"/>
              </a:ext>
            </a:extLst>
          </p:cNvPr>
          <p:cNvSpPr txBox="1"/>
          <p:nvPr/>
        </p:nvSpPr>
        <p:spPr>
          <a:xfrm>
            <a:off x="7899724" y="1844430"/>
            <a:ext cx="37097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Laboratorio in classe sui dati reali del fenomeno migratorio.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66E0C3E-C8D7-2990-7970-54D5A5AC7005}"/>
              </a:ext>
            </a:extLst>
          </p:cNvPr>
          <p:cNvSpPr txBox="1"/>
          <p:nvPr/>
        </p:nvSpPr>
        <p:spPr>
          <a:xfrm>
            <a:off x="433068" y="6258632"/>
            <a:ext cx="275291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938682" algn="l"/>
              </a:tabLst>
            </a:pPr>
            <a:r>
              <a:rPr lang="it-IT" b="1" dirty="0">
                <a:solidFill>
                  <a:srgbClr val="FFC000"/>
                </a:solidFill>
                <a:cs typeface="Calibri" panose="020F0502020204030204" pitchFamily="34" charset="0"/>
              </a:rPr>
              <a:t>Pagina 3\11</a:t>
            </a:r>
          </a:p>
        </p:txBody>
      </p:sp>
    </p:spTree>
    <p:extLst>
      <p:ext uri="{BB962C8B-B14F-4D97-AF65-F5344CB8AC3E}">
        <p14:creationId xmlns:p14="http://schemas.microsoft.com/office/powerpoint/2010/main" val="121378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B10F48-19BB-1DFB-D6DD-23F658F16DFB}"/>
              </a:ext>
            </a:extLst>
          </p:cNvPr>
          <p:cNvSpPr txBox="1"/>
          <p:nvPr/>
        </p:nvSpPr>
        <p:spPr>
          <a:xfrm>
            <a:off x="1094282" y="491645"/>
            <a:ext cx="100034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938682" algn="l"/>
              </a:tabLst>
            </a:pPr>
            <a:r>
              <a:rPr lang="it-IT" sz="3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 libro, due incontri e tre punti di vista sulla migrazione</a:t>
            </a:r>
          </a:p>
          <a:p>
            <a:pPr algn="ctr"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STRUTTURA E ORGANIZZAZIONE DEL PERCORSO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2D2DB70-E719-73B8-0C5F-137A3458A8B5}"/>
              </a:ext>
            </a:extLst>
          </p:cNvPr>
          <p:cNvCxnSpPr>
            <a:cxnSpLocks/>
          </p:cNvCxnSpPr>
          <p:nvPr/>
        </p:nvCxnSpPr>
        <p:spPr>
          <a:xfrm flipV="1">
            <a:off x="433069" y="968699"/>
            <a:ext cx="631802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33B448F3-8210-EFDC-82CA-6A744CF07998}"/>
              </a:ext>
            </a:extLst>
          </p:cNvPr>
          <p:cNvCxnSpPr>
            <a:cxnSpLocks/>
          </p:cNvCxnSpPr>
          <p:nvPr/>
        </p:nvCxnSpPr>
        <p:spPr>
          <a:xfrm>
            <a:off x="10985830" y="968699"/>
            <a:ext cx="76440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FAE4259-0309-D8B4-2290-2E81B7303B1C}"/>
              </a:ext>
            </a:extLst>
          </p:cNvPr>
          <p:cNvSpPr txBox="1"/>
          <p:nvPr/>
        </p:nvSpPr>
        <p:spPr>
          <a:xfrm>
            <a:off x="582567" y="1771659"/>
            <a:ext cx="1116766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938682" algn="l"/>
              </a:tabLst>
            </a:pPr>
            <a:r>
              <a:rPr lang="it-IT" sz="24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Gli incontri </a:t>
            </a: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rappresentano la parte centrale del progetto, </a:t>
            </a:r>
            <a:r>
              <a:rPr lang="it-IT" sz="24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sono due </a:t>
            </a: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 si svolgono a seguito della lettura del testo “Là non morirai di fame” da parte degli studenti. </a:t>
            </a:r>
          </a:p>
          <a:p>
            <a:pPr>
              <a:tabLst>
                <a:tab pos="1938682" algn="l"/>
              </a:tabLst>
            </a:pPr>
            <a:endParaRPr lang="it-IT" sz="24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Ogni incontro ha la </a:t>
            </a:r>
            <a:r>
              <a:rPr lang="it-IT" sz="24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durata</a:t>
            </a: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it-IT" sz="24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due ore </a:t>
            </a: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 ha lo scopo di far riflettere lo studente su determinati aspetti del fenomeno migratorio attraverso uno stile partecipativo e dialogico.</a:t>
            </a:r>
          </a:p>
          <a:p>
            <a:pPr>
              <a:tabLst>
                <a:tab pos="1938682" algn="l"/>
              </a:tabLst>
            </a:pPr>
            <a:endParaRPr lang="it-IT" sz="24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Entrambi gli incontri possono essere svolti in presenza a scuola, o a distanza in DAD. In entrambi i casi, per ciascun incontro è preferibile la presenza del docente durante il suo svolgimento al fine di garantire un clima di maggiore serenità. </a:t>
            </a:r>
          </a:p>
          <a:p>
            <a:pPr>
              <a:tabLst>
                <a:tab pos="1938682" algn="l"/>
              </a:tabLst>
            </a:pPr>
            <a:endParaRPr lang="it-IT" sz="24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Gli incontri possono essere svolti durante tutto l’anno scolastico, in osservanza alle norme che regolano il singolo istituto scolastico.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940BCFA-CA80-DFFA-B58B-5800AAE77114}"/>
              </a:ext>
            </a:extLst>
          </p:cNvPr>
          <p:cNvSpPr txBox="1"/>
          <p:nvPr/>
        </p:nvSpPr>
        <p:spPr>
          <a:xfrm>
            <a:off x="433068" y="6258632"/>
            <a:ext cx="275291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938682" algn="l"/>
              </a:tabLst>
            </a:pPr>
            <a:r>
              <a:rPr lang="it-IT" b="1" dirty="0">
                <a:solidFill>
                  <a:srgbClr val="FFC000"/>
                </a:solidFill>
                <a:cs typeface="Calibri" panose="020F0502020204030204" pitchFamily="34" charset="0"/>
              </a:rPr>
              <a:t>Pagina 4\11</a:t>
            </a:r>
          </a:p>
        </p:txBody>
      </p:sp>
    </p:spTree>
    <p:extLst>
      <p:ext uri="{BB962C8B-B14F-4D97-AF65-F5344CB8AC3E}">
        <p14:creationId xmlns:p14="http://schemas.microsoft.com/office/powerpoint/2010/main" val="3211222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B10F48-19BB-1DFB-D6DD-23F658F16DFB}"/>
              </a:ext>
            </a:extLst>
          </p:cNvPr>
          <p:cNvSpPr txBox="1"/>
          <p:nvPr/>
        </p:nvSpPr>
        <p:spPr>
          <a:xfrm>
            <a:off x="1094282" y="491645"/>
            <a:ext cx="100034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938682" algn="l"/>
              </a:tabLst>
            </a:pPr>
            <a:r>
              <a:rPr lang="it-IT" sz="3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 libro, due incontri e tre punti di vista sulla migrazione</a:t>
            </a:r>
          </a:p>
          <a:p>
            <a:pPr algn="ctr"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INCONTRO CON IL MIGRANTE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2D2DB70-E719-73B8-0C5F-137A3458A8B5}"/>
              </a:ext>
            </a:extLst>
          </p:cNvPr>
          <p:cNvCxnSpPr>
            <a:cxnSpLocks/>
          </p:cNvCxnSpPr>
          <p:nvPr/>
        </p:nvCxnSpPr>
        <p:spPr>
          <a:xfrm flipV="1">
            <a:off x="433069" y="968699"/>
            <a:ext cx="631802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33B448F3-8210-EFDC-82CA-6A744CF07998}"/>
              </a:ext>
            </a:extLst>
          </p:cNvPr>
          <p:cNvCxnSpPr>
            <a:cxnSpLocks/>
          </p:cNvCxnSpPr>
          <p:nvPr/>
        </p:nvCxnSpPr>
        <p:spPr>
          <a:xfrm>
            <a:off x="10985830" y="968699"/>
            <a:ext cx="76440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8D75DC9-6D68-0F78-19DF-18EED60497EA}"/>
              </a:ext>
            </a:extLst>
          </p:cNvPr>
          <p:cNvSpPr txBox="1"/>
          <p:nvPr/>
        </p:nvSpPr>
        <p:spPr>
          <a:xfrm>
            <a:off x="426622" y="2190055"/>
            <a:ext cx="735511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L’incontro con il protagonista del libro ha lo scopo di </a:t>
            </a:r>
          </a:p>
          <a:p>
            <a:r>
              <a:rPr lang="it-IT" sz="24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far vedere allo studente il fenomeno migratorio attraverso </a:t>
            </a:r>
          </a:p>
          <a:p>
            <a:r>
              <a:rPr lang="it-IT" sz="24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 sguardo di chi lo ha vissuto in prima persona</a:t>
            </a: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 di farlo </a:t>
            </a:r>
          </a:p>
          <a:p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riflettere sulla centralità delle relazioni come reale antidoto alla paura, ai pregiudizi e ai luoghi comuni.</a:t>
            </a:r>
          </a:p>
          <a:p>
            <a:endParaRPr lang="it-IT" sz="24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Ciò viene raggiunto mettendo al centro gli studenti con </a:t>
            </a:r>
          </a:p>
          <a:p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 loro </a:t>
            </a:r>
            <a:r>
              <a:rPr lang="it-IT" sz="24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domande e curiosità</a:t>
            </a: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a cui il protagonista del libro</a:t>
            </a:r>
          </a:p>
          <a:p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offre risposta senza nascondersi. 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7" name="Immagine 6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9398E8F0-323C-2D6F-B19F-05F9B58382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0" r="16670"/>
          <a:stretch/>
        </p:blipFill>
        <p:spPr>
          <a:xfrm>
            <a:off x="7796877" y="1922806"/>
            <a:ext cx="3968501" cy="3968501"/>
          </a:xfrm>
          <a:prstGeom prst="ellipse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1F57784-2E3B-B81C-119D-A555428C11AB}"/>
              </a:ext>
            </a:extLst>
          </p:cNvPr>
          <p:cNvSpPr txBox="1"/>
          <p:nvPr/>
        </p:nvSpPr>
        <p:spPr>
          <a:xfrm>
            <a:off x="433069" y="6166300"/>
            <a:ext cx="275291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938682" algn="l"/>
              </a:tabLst>
            </a:pPr>
            <a:r>
              <a:rPr lang="it-IT" b="1" dirty="0">
                <a:solidFill>
                  <a:srgbClr val="FFC000"/>
                </a:solidFill>
                <a:cs typeface="Calibri" panose="020F0502020204030204" pitchFamily="34" charset="0"/>
              </a:rPr>
              <a:t>Pagina</a:t>
            </a:r>
            <a:r>
              <a:rPr lang="it-IT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solidFill>
                  <a:srgbClr val="FFC000"/>
                </a:solidFill>
                <a:cs typeface="Calibri" panose="020F0502020204030204" pitchFamily="34" charset="0"/>
              </a:rPr>
              <a:t>5\11</a:t>
            </a:r>
          </a:p>
        </p:txBody>
      </p:sp>
    </p:spTree>
    <p:extLst>
      <p:ext uri="{BB962C8B-B14F-4D97-AF65-F5344CB8AC3E}">
        <p14:creationId xmlns:p14="http://schemas.microsoft.com/office/powerpoint/2010/main" val="4089233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B10F48-19BB-1DFB-D6DD-23F658F16DFB}"/>
              </a:ext>
            </a:extLst>
          </p:cNvPr>
          <p:cNvSpPr txBox="1"/>
          <p:nvPr/>
        </p:nvSpPr>
        <p:spPr>
          <a:xfrm>
            <a:off x="1094282" y="491645"/>
            <a:ext cx="100034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938682" algn="l"/>
              </a:tabLst>
            </a:pPr>
            <a:r>
              <a:rPr lang="it-IT" sz="3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 libro, due incontri e tre punti di vista sulla migrazione</a:t>
            </a:r>
          </a:p>
          <a:p>
            <a:pPr algn="ctr"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LABORATORIO SUI DATI DELLA MIGRAZIONE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2D2DB70-E719-73B8-0C5F-137A3458A8B5}"/>
              </a:ext>
            </a:extLst>
          </p:cNvPr>
          <p:cNvCxnSpPr>
            <a:cxnSpLocks/>
          </p:cNvCxnSpPr>
          <p:nvPr/>
        </p:nvCxnSpPr>
        <p:spPr>
          <a:xfrm flipV="1">
            <a:off x="433069" y="968699"/>
            <a:ext cx="631802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33B448F3-8210-EFDC-82CA-6A744CF07998}"/>
              </a:ext>
            </a:extLst>
          </p:cNvPr>
          <p:cNvCxnSpPr>
            <a:cxnSpLocks/>
          </p:cNvCxnSpPr>
          <p:nvPr/>
        </p:nvCxnSpPr>
        <p:spPr>
          <a:xfrm>
            <a:off x="10985830" y="968699"/>
            <a:ext cx="76440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14059F8F-F86E-A805-5517-1FB01140B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7" t="233" r="10207" b="-233"/>
          <a:stretch/>
        </p:blipFill>
        <p:spPr>
          <a:xfrm>
            <a:off x="433069" y="2271124"/>
            <a:ext cx="3467127" cy="3467127"/>
          </a:xfrm>
          <a:prstGeom prst="ellipse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47F9CC3-8DD8-91FC-A72B-60C53183E288}"/>
              </a:ext>
            </a:extLst>
          </p:cNvPr>
          <p:cNvSpPr txBox="1"/>
          <p:nvPr/>
        </p:nvSpPr>
        <p:spPr>
          <a:xfrm>
            <a:off x="4012163" y="1738933"/>
            <a:ext cx="773807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Il laboratorio sulla migrazione, invece, ha lo scopo di far vedere allo studente il fenomeno migratorio così com’è attraverso l</a:t>
            </a:r>
            <a:r>
              <a:rPr lang="it-IT" sz="24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’esposizione di dati e nozioni oggettive e di farlo riflettere sull’importanza di una conoscenza approfondita e reale di un </a:t>
            </a:r>
          </a:p>
          <a:p>
            <a:pPr>
              <a:tabLst>
                <a:tab pos="1938682" algn="l"/>
              </a:tabLst>
            </a:pPr>
            <a:r>
              <a:rPr lang="it-IT" sz="24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tema</a:t>
            </a: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come antidoto all’ignoranza, alla chiusura aprioristica e </a:t>
            </a:r>
          </a:p>
          <a:p>
            <a:pPr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alla manipolazione delle fake news e dei luoghi comuni. </a:t>
            </a:r>
          </a:p>
          <a:p>
            <a:pPr>
              <a:tabLst>
                <a:tab pos="1938682" algn="l"/>
              </a:tabLst>
            </a:pPr>
            <a:endParaRPr lang="it-IT" sz="24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Ciò viene raggiunto attraverso un </a:t>
            </a:r>
            <a:r>
              <a:rPr lang="it-IT" sz="24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laboratorio interattivo,</a:t>
            </a: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durante il quale ogni nozione fornita dal formatore di Sophia </a:t>
            </a:r>
          </a:p>
          <a:p>
            <a:pPr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è preceduta da una domanda agli studenti con lo scopo di </a:t>
            </a:r>
          </a:p>
          <a:p>
            <a:pPr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verificare le loro conoscenze e indurli a dei ragionamenti </a:t>
            </a:r>
          </a:p>
          <a:p>
            <a:pPr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che vadano oltre il mero assorbimento di informazioni.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A83C5D6-D234-FBA5-4F81-6C8CDC76C387}"/>
              </a:ext>
            </a:extLst>
          </p:cNvPr>
          <p:cNvSpPr txBox="1"/>
          <p:nvPr/>
        </p:nvSpPr>
        <p:spPr>
          <a:xfrm>
            <a:off x="433068" y="6258632"/>
            <a:ext cx="275291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938682" algn="l"/>
              </a:tabLst>
            </a:pPr>
            <a:r>
              <a:rPr lang="it-IT" b="1" dirty="0">
                <a:solidFill>
                  <a:srgbClr val="FFC000"/>
                </a:solidFill>
                <a:cs typeface="Calibri" panose="020F0502020204030204" pitchFamily="34" charset="0"/>
              </a:rPr>
              <a:t>Pagina 6\11</a:t>
            </a:r>
          </a:p>
        </p:txBody>
      </p:sp>
    </p:spTree>
    <p:extLst>
      <p:ext uri="{BB962C8B-B14F-4D97-AF65-F5344CB8AC3E}">
        <p14:creationId xmlns:p14="http://schemas.microsoft.com/office/powerpoint/2010/main" val="2140450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B10F48-19BB-1DFB-D6DD-23F658F16DFB}"/>
              </a:ext>
            </a:extLst>
          </p:cNvPr>
          <p:cNvSpPr txBox="1"/>
          <p:nvPr/>
        </p:nvSpPr>
        <p:spPr>
          <a:xfrm>
            <a:off x="2186265" y="521282"/>
            <a:ext cx="78107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938682" algn="l"/>
              </a:tabLst>
            </a:pPr>
            <a:r>
              <a:rPr lang="it-IT" sz="3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trama dell’integrazione e dell’accoglienza</a:t>
            </a:r>
          </a:p>
          <a:p>
            <a:pPr algn="ctr"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IL LIBRO PROPOSTO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E82BAE2-C16D-6C94-4654-E79B68ACA8F3}"/>
              </a:ext>
            </a:extLst>
          </p:cNvPr>
          <p:cNvSpPr txBox="1"/>
          <p:nvPr/>
        </p:nvSpPr>
        <p:spPr>
          <a:xfrm>
            <a:off x="433068" y="1643402"/>
            <a:ext cx="845185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938682" algn="l"/>
              </a:tabLst>
            </a:pPr>
            <a:r>
              <a:rPr lang="it-IT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Il libro racconta la storia di integrazione in Italia di </a:t>
            </a:r>
            <a:r>
              <a:rPr lang="it-IT" sz="2000" b="1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Dullal</a:t>
            </a:r>
            <a:r>
              <a:rPr lang="it-IT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Ghosh</a:t>
            </a:r>
            <a:r>
              <a:rPr lang="it-IT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giovane migrante economico del Bangladesh. Arrivato a Roma nel 2013 senza alcuna relazione e senza conoscere la lingua ma con il solo scopo di aiutare la sua famiglia di origine, inizia a fare il venditore ambulante ai semafori. Dopo qualche mese, riceve un decreto di espulsione da parte della polizia locale e la sua strada sembra segnata, ma l’incontro con un sacerdote che cambierà la sua vita. </a:t>
            </a:r>
          </a:p>
          <a:p>
            <a:pPr>
              <a:tabLst>
                <a:tab pos="1938682" algn="l"/>
              </a:tabLst>
            </a:pPr>
            <a:endParaRPr lang="it-IT" sz="20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938682" algn="l"/>
              </a:tabLst>
            </a:pPr>
            <a:r>
              <a:rPr lang="it-IT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Scritto insieme a Caterina Amodio, il libro ci offre una panoramica semplice e mai banale di ciò che è, ad oggi, la realtà di molti migranti arrivati in Europa, dietro lo sguardo sincero e speranzoso di chi non ha nulla da nascondere, poiché proprio la sincerità e la fiducia nelle relazioni gli hanno permesso di superare ostacoli e confini solo apparentemente impossibili da oltrepassare</a:t>
            </a:r>
          </a:p>
          <a:p>
            <a:pPr>
              <a:tabLst>
                <a:tab pos="1938682" algn="l"/>
              </a:tabLst>
            </a:pPr>
            <a:endParaRPr lang="it-IT" sz="20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938682" algn="l"/>
              </a:tabLst>
            </a:pPr>
            <a:r>
              <a:rPr lang="it-IT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 stile pulito dell’autrice e il numero di pagine contenuto (166) rendono questo libro accessibile a studenti sia delle medie che di liceo. 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2D2DB70-E719-73B8-0C5F-137A3458A8B5}"/>
              </a:ext>
            </a:extLst>
          </p:cNvPr>
          <p:cNvCxnSpPr>
            <a:cxnSpLocks/>
          </p:cNvCxnSpPr>
          <p:nvPr/>
        </p:nvCxnSpPr>
        <p:spPr>
          <a:xfrm>
            <a:off x="433069" y="968700"/>
            <a:ext cx="175319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33B448F3-8210-EFDC-82CA-6A744CF07998}"/>
              </a:ext>
            </a:extLst>
          </p:cNvPr>
          <p:cNvCxnSpPr>
            <a:cxnSpLocks/>
          </p:cNvCxnSpPr>
          <p:nvPr/>
        </p:nvCxnSpPr>
        <p:spPr>
          <a:xfrm>
            <a:off x="9997037" y="968699"/>
            <a:ext cx="175319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id="{6DC79536-80AD-A7C6-136D-FEF71ACB3349}"/>
              </a:ext>
            </a:extLst>
          </p:cNvPr>
          <p:cNvSpPr/>
          <p:nvPr/>
        </p:nvSpPr>
        <p:spPr>
          <a:xfrm rot="21109711">
            <a:off x="9016328" y="1982714"/>
            <a:ext cx="2742604" cy="40316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E544519-AC32-F643-6E01-670B337EA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328" y="1982078"/>
            <a:ext cx="2742604" cy="4031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D28A319-7EE3-7941-94D3-6F277162F71F}"/>
              </a:ext>
            </a:extLst>
          </p:cNvPr>
          <p:cNvSpPr txBox="1"/>
          <p:nvPr/>
        </p:nvSpPr>
        <p:spPr>
          <a:xfrm>
            <a:off x="433068" y="6258632"/>
            <a:ext cx="275291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938682" algn="l"/>
              </a:tabLst>
            </a:pPr>
            <a:r>
              <a:rPr lang="it-IT" b="1" dirty="0">
                <a:solidFill>
                  <a:srgbClr val="FFC000"/>
                </a:solidFill>
                <a:cs typeface="Calibri" panose="020F0502020204030204" pitchFamily="34" charset="0"/>
              </a:rPr>
              <a:t>Pagina 7\11</a:t>
            </a:r>
          </a:p>
        </p:txBody>
      </p:sp>
    </p:spTree>
    <p:extLst>
      <p:ext uri="{BB962C8B-B14F-4D97-AF65-F5344CB8AC3E}">
        <p14:creationId xmlns:p14="http://schemas.microsoft.com/office/powerpoint/2010/main" val="3885364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B10F48-19BB-1DFB-D6DD-23F658F16DFB}"/>
              </a:ext>
            </a:extLst>
          </p:cNvPr>
          <p:cNvSpPr txBox="1"/>
          <p:nvPr/>
        </p:nvSpPr>
        <p:spPr>
          <a:xfrm>
            <a:off x="2792866" y="491645"/>
            <a:ext cx="65975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938682" algn="l"/>
              </a:tabLst>
            </a:pPr>
            <a:r>
              <a:rPr lang="it-IT" sz="3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Aderire ad Educare Senza Confini</a:t>
            </a:r>
          </a:p>
          <a:p>
            <a:pPr algn="ctr"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GRATUITA’ E COSTI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E82BAE2-C16D-6C94-4654-E79B68ACA8F3}"/>
              </a:ext>
            </a:extLst>
          </p:cNvPr>
          <p:cNvSpPr txBox="1"/>
          <p:nvPr/>
        </p:nvSpPr>
        <p:spPr>
          <a:xfrm>
            <a:off x="433069" y="1985603"/>
            <a:ext cx="1131716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Educare Senza Confini </a:t>
            </a:r>
            <a:r>
              <a:rPr lang="it-IT" sz="24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è gratuito</a:t>
            </a: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grazie al sostegno di enti pubblici e privati come Fondazione Migrantes.</a:t>
            </a:r>
          </a:p>
          <a:p>
            <a:pPr>
              <a:tabLst>
                <a:tab pos="1938682" algn="l"/>
              </a:tabLst>
            </a:pPr>
            <a:endParaRPr lang="it-IT" sz="24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938682" algn="l"/>
              </a:tabLst>
            </a:pPr>
            <a:r>
              <a:rPr lang="it-IT" sz="24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Il libro </a:t>
            </a: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 non morirai di fame è parte del percorso educativo e </a:t>
            </a:r>
            <a:r>
              <a:rPr lang="it-IT" sz="24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deve essere acquistato da ogni studente ad un prezzo di euro 13,00</a:t>
            </a: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+ costi di spedizione. La soluzione di acquisto migliore è che un rappresentante effettui l’acquisto di tutte le copie per una classe o per un istituto (per ordini maggiori di 2 copie, la spedizione è gratuita). </a:t>
            </a:r>
          </a:p>
          <a:p>
            <a:pPr>
              <a:tabLst>
                <a:tab pos="1938682" algn="l"/>
              </a:tabLst>
            </a:pPr>
            <a:endParaRPr lang="it-IT" sz="24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938682" algn="l"/>
              </a:tabLst>
            </a:pPr>
            <a:r>
              <a:rPr lang="it-IT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 scuola può acquistare le copie per gli studenti, segnalandolo alla segreteria di progetto.</a:t>
            </a:r>
          </a:p>
          <a:p>
            <a:pPr>
              <a:tabLst>
                <a:tab pos="1938682" algn="l"/>
              </a:tabLst>
            </a:pPr>
            <a:endParaRPr lang="it-IT" sz="24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938682" algn="l"/>
              </a:tabLst>
            </a:pPr>
            <a:r>
              <a:rPr lang="it-IT" sz="24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L’adesione al progetto si concretizza con l’ordine di acquisto dei libri. 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2D2DB70-E719-73B8-0C5F-137A3458A8B5}"/>
              </a:ext>
            </a:extLst>
          </p:cNvPr>
          <p:cNvCxnSpPr>
            <a:cxnSpLocks/>
          </p:cNvCxnSpPr>
          <p:nvPr/>
        </p:nvCxnSpPr>
        <p:spPr>
          <a:xfrm flipV="1">
            <a:off x="433069" y="968699"/>
            <a:ext cx="2171235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33B448F3-8210-EFDC-82CA-6A744CF07998}"/>
              </a:ext>
            </a:extLst>
          </p:cNvPr>
          <p:cNvCxnSpPr>
            <a:cxnSpLocks/>
          </p:cNvCxnSpPr>
          <p:nvPr/>
        </p:nvCxnSpPr>
        <p:spPr>
          <a:xfrm>
            <a:off x="9630137" y="968699"/>
            <a:ext cx="212009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EC09BDE-ADA5-A5F0-0494-93B6B500D1D9}"/>
              </a:ext>
            </a:extLst>
          </p:cNvPr>
          <p:cNvSpPr txBox="1"/>
          <p:nvPr/>
        </p:nvSpPr>
        <p:spPr>
          <a:xfrm>
            <a:off x="433068" y="6258632"/>
            <a:ext cx="275291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938682" algn="l"/>
              </a:tabLst>
            </a:pPr>
            <a:r>
              <a:rPr lang="it-IT" b="1" dirty="0">
                <a:solidFill>
                  <a:srgbClr val="FFC000"/>
                </a:solidFill>
                <a:cs typeface="Calibri" panose="020F0502020204030204" pitchFamily="34" charset="0"/>
              </a:rPr>
              <a:t>Pagina 8\11</a:t>
            </a:r>
          </a:p>
        </p:txBody>
      </p:sp>
    </p:spTree>
    <p:extLst>
      <p:ext uri="{BB962C8B-B14F-4D97-AF65-F5344CB8AC3E}">
        <p14:creationId xmlns:p14="http://schemas.microsoft.com/office/powerpoint/2010/main" val="28685809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1389</Words>
  <Application>Microsoft Office PowerPoint</Application>
  <PresentationFormat>Widescreen</PresentationFormat>
  <Paragraphs>116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Ink Free</vt:lpstr>
      <vt:lpstr>Lato</vt:lpstr>
      <vt:lpstr>Segoe UI Semibold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Arianna Cocchi</dc:creator>
  <cp:lastModifiedBy>Arianna Cocchi</cp:lastModifiedBy>
  <cp:revision>12</cp:revision>
  <dcterms:created xsi:type="dcterms:W3CDTF">2022-07-12T09:11:23Z</dcterms:created>
  <dcterms:modified xsi:type="dcterms:W3CDTF">2022-08-31T08:31:35Z</dcterms:modified>
</cp:coreProperties>
</file>